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4" r:id="rId4"/>
    <p:sldId id="258" r:id="rId5"/>
    <p:sldId id="260" r:id="rId6"/>
    <p:sldId id="259" r:id="rId7"/>
    <p:sldId id="265" r:id="rId8"/>
    <p:sldId id="261" r:id="rId9"/>
    <p:sldId id="262" r:id="rId10"/>
    <p:sldId id="263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B1E50D-889D-448A-B3B5-A17E94398CB5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219200"/>
            <a:ext cx="6934200" cy="2590800"/>
          </a:xfrm>
          <a:noFill/>
        </p:spPr>
        <p:txBody>
          <a:bodyPr/>
          <a:lstStyle>
            <a:lvl1pPr>
              <a:defRPr sz="7200">
                <a:solidFill>
                  <a:schemeClr val="accent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143000"/>
          </a:xfrm>
        </p:spPr>
        <p:txBody>
          <a:bodyPr/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E95863B0-95E4-4FA4-9C64-AD3793566766}" type="datetime1">
              <a:rPr lang="en-US"/>
              <a:pPr/>
              <a:t>3/23/2013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A6057EA-68AA-424D-BE0F-0572591442C9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4B80A0-5B51-4481-8E9A-E63D1443B60D}" type="datetime1">
              <a:rPr lang="en-US"/>
              <a:pPr/>
              <a:t>3/23/2013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7E46B-4A0F-41EE-BAD8-91F0C954A7E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1355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1355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F9D116-10D1-462C-A912-87FA303CF84D}" type="datetime1">
              <a:rPr lang="en-US"/>
              <a:pPr/>
              <a:t>3/23/2013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B0203-7061-4BDA-835F-D50B96F0FCE9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09DF75-CCF1-41DE-B21E-DAB621D3927C}" type="datetime1">
              <a:rPr lang="en-US"/>
              <a:pPr/>
              <a:t>3/23/2013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F3F40-DA31-4971-9710-49F8D1342711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D77534-52A9-40C6-9599-04C5BBDF8D21}" type="datetime1">
              <a:rPr lang="en-US"/>
              <a:pPr/>
              <a:t>3/23/2013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0546B-E8A8-4122-AFAC-3F79B4B75918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4000" y="1600200"/>
            <a:ext cx="29337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29337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B70606-C84A-43AC-B5C4-84E7551F58D1}" type="datetime1">
              <a:rPr lang="en-US"/>
              <a:pPr/>
              <a:t>3/23/2013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39B7E-D0EF-4762-B95A-6F30B6EDE38B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6EE935-F2B1-4BB7-B079-E4FA4DF18304}" type="datetime1">
              <a:rPr lang="en-US"/>
              <a:pPr/>
              <a:t>3/23/2013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C91A6-6EBC-4762-BF49-631B7442DC48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DE1F64-E654-4F86-AE7B-25D963A95570}" type="datetime1">
              <a:rPr lang="en-US"/>
              <a:pPr/>
              <a:t>3/23/2013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02D26-66CB-4D43-8618-9A5BDC155CE7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ADA0FA-4226-496A-A074-4F07D8C32FA3}" type="datetime1">
              <a:rPr lang="en-US"/>
              <a:pPr/>
              <a:t>3/23/2013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75926-C6BA-40A6-90B9-3FC141A43258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A50D3F-679E-4EDA-9677-ED1EB3007536}" type="datetime1">
              <a:rPr lang="en-US"/>
              <a:pPr/>
              <a:t>3/23/2013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0E553-9A0B-4A92-8AF0-29A798240038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069B79-3050-47C5-B6F8-CE216D60EC95}" type="datetime1">
              <a:rPr lang="en-US"/>
              <a:pPr/>
              <a:t>3/23/2013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A117C-F499-45F9-AD30-D2EA840D6AE5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600200"/>
            <a:ext cx="6019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0921132-A1A1-4542-A1DD-C21F280B5EF2}" type="datetime1">
              <a:rPr lang="en-US"/>
              <a:pPr/>
              <a:t>3/23/2013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copyright 2006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25AEEF5-5414-4234-B049-8969ADFC7F17}" type="slidenum">
              <a:rPr lang="en-US"/>
              <a:pPr/>
              <a:t>‹N›</a:t>
            </a:fld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40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3600">
          <a:solidFill>
            <a:schemeClr val="accent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accent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accent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800">
          <a:solidFill>
            <a:schemeClr val="accent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800">
          <a:solidFill>
            <a:schemeClr val="accent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800">
          <a:solidFill>
            <a:schemeClr val="accent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800">
          <a:solidFill>
            <a:schemeClr val="accent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800">
          <a:solidFill>
            <a:schemeClr val="accent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547664" y="1268760"/>
            <a:ext cx="60486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4000" dirty="0" smtClean="0">
                <a:solidFill>
                  <a:srgbClr val="FF0000"/>
                </a:solidFill>
                <a:latin typeface="Jokerman" pitchFamily="82" charset="0"/>
              </a:rPr>
              <a:t>COMITATO ALUNNI </a:t>
            </a:r>
          </a:p>
          <a:p>
            <a:pPr algn="ctr">
              <a:lnSpc>
                <a:spcPct val="150000"/>
              </a:lnSpc>
            </a:pPr>
            <a:r>
              <a:rPr lang="it-IT" sz="2800" dirty="0" smtClean="0">
                <a:solidFill>
                  <a:srgbClr val="FF0000"/>
                </a:solidFill>
                <a:latin typeface="Jokerman" pitchFamily="82" charset="0"/>
              </a:rPr>
              <a:t>CLASSI  </a:t>
            </a:r>
          </a:p>
          <a:p>
            <a:pPr algn="ctr">
              <a:lnSpc>
                <a:spcPct val="150000"/>
              </a:lnSpc>
            </a:pPr>
            <a:r>
              <a:rPr lang="it-IT" sz="2800" dirty="0" smtClean="0">
                <a:solidFill>
                  <a:srgbClr val="FF0000"/>
                </a:solidFill>
                <a:latin typeface="Jokerman" pitchFamily="82" charset="0"/>
              </a:rPr>
              <a:t>QUARTE  E QUINTE</a:t>
            </a:r>
          </a:p>
          <a:p>
            <a:pPr algn="ctr">
              <a:lnSpc>
                <a:spcPct val="150000"/>
              </a:lnSpc>
            </a:pPr>
            <a:endParaRPr lang="it-IT" sz="2800" dirty="0" smtClean="0">
              <a:solidFill>
                <a:srgbClr val="FF0000"/>
              </a:solidFill>
              <a:latin typeface="Jokerman" pitchFamily="82" charset="0"/>
            </a:endParaRPr>
          </a:p>
          <a:p>
            <a:pPr algn="ctr">
              <a:lnSpc>
                <a:spcPct val="150000"/>
              </a:lnSpc>
            </a:pPr>
            <a:r>
              <a:rPr lang="it-IT" sz="2800" dirty="0" smtClean="0">
                <a:solidFill>
                  <a:srgbClr val="FF0000"/>
                </a:solidFill>
                <a:latin typeface="Jokerman" pitchFamily="82" charset="0"/>
              </a:rPr>
              <a:t>FONTANAFREDDA</a:t>
            </a:r>
          </a:p>
          <a:p>
            <a:pPr algn="ctr">
              <a:lnSpc>
                <a:spcPct val="150000"/>
              </a:lnSpc>
            </a:pPr>
            <a:r>
              <a:rPr lang="it-IT" sz="2400" dirty="0" err="1" smtClean="0">
                <a:solidFill>
                  <a:srgbClr val="FF0000"/>
                </a:solidFill>
                <a:latin typeface="Jokerman" pitchFamily="82" charset="0"/>
              </a:rPr>
              <a:t>a.s.</a:t>
            </a:r>
            <a:r>
              <a:rPr lang="it-IT" sz="2400" dirty="0" smtClean="0">
                <a:solidFill>
                  <a:srgbClr val="FF0000"/>
                </a:solidFill>
                <a:latin typeface="Jokerman" pitchFamily="82" charset="0"/>
              </a:rPr>
              <a:t> 2012 - 2013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0" y="6581001"/>
            <a:ext cx="3286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1" dirty="0" smtClean="0"/>
              <a:t>Venerdì 22 marzo 2013 - Maura </a:t>
            </a:r>
            <a:r>
              <a:rPr lang="it-IT" sz="1200" b="1" i="1" dirty="0" err="1" smtClean="0"/>
              <a:t>Pierotti</a:t>
            </a:r>
            <a:r>
              <a:rPr lang="it-IT" sz="1200" b="1" i="1" dirty="0" smtClean="0"/>
              <a:t> </a:t>
            </a:r>
            <a:endParaRPr lang="it-IT" sz="1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024D-BA03-4466-A333-76090253054C}" type="slidenum">
              <a:rPr lang="en-US"/>
              <a:pPr/>
              <a:t>10</a:t>
            </a:fld>
            <a:endParaRPr lang="en-US"/>
          </a:p>
        </p:txBody>
      </p:sp>
      <p:sp>
        <p:nvSpPr>
          <p:cNvPr id="10" name="CasellaDiTesto 9"/>
          <p:cNvSpPr txBox="1"/>
          <p:nvPr/>
        </p:nvSpPr>
        <p:spPr>
          <a:xfrm>
            <a:off x="1619672" y="2132856"/>
            <a:ext cx="61206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FF0000"/>
                </a:solidFill>
                <a:latin typeface="Jokerman" pitchFamily="82" charset="0"/>
              </a:rPr>
              <a:t>LE </a:t>
            </a:r>
          </a:p>
          <a:p>
            <a:pPr algn="ctr"/>
            <a:r>
              <a:rPr lang="it-IT" sz="4000" b="1" dirty="0" smtClean="0">
                <a:solidFill>
                  <a:srgbClr val="FF0000"/>
                </a:solidFill>
                <a:latin typeface="Jokerman" pitchFamily="82" charset="0"/>
              </a:rPr>
              <a:t>NOSTRE </a:t>
            </a:r>
          </a:p>
          <a:p>
            <a:pPr algn="ctr"/>
            <a:r>
              <a:rPr lang="it-IT" sz="4000" b="1" dirty="0" smtClean="0">
                <a:solidFill>
                  <a:srgbClr val="FF0000"/>
                </a:solidFill>
                <a:latin typeface="Jokerman" pitchFamily="82" charset="0"/>
              </a:rPr>
              <a:t>SOLUZIONI</a:t>
            </a:r>
            <a:endParaRPr lang="it-IT" sz="4000" b="1" dirty="0">
              <a:solidFill>
                <a:srgbClr val="FF0000"/>
              </a:solidFill>
              <a:latin typeface="Jokerman" pitchFamily="82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6581001"/>
            <a:ext cx="3286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1" dirty="0" smtClean="0"/>
              <a:t>Venerdì 22 marzo 2013 - Maura </a:t>
            </a:r>
            <a:r>
              <a:rPr lang="it-IT" sz="1200" b="1" i="1" dirty="0" err="1" smtClean="0"/>
              <a:t>Pierotti</a:t>
            </a:r>
            <a:r>
              <a:rPr lang="it-IT" sz="1200" b="1" i="1" dirty="0" smtClean="0"/>
              <a:t> </a:t>
            </a:r>
            <a:endParaRPr lang="it-IT" sz="1200" b="1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024D-BA03-4466-A333-76090253054C}" type="slidenum">
              <a:rPr lang="en-US"/>
              <a:pPr/>
              <a:t>11</a:t>
            </a:fld>
            <a:endParaRPr lang="en-US"/>
          </a:p>
        </p:txBody>
      </p:sp>
      <p:sp>
        <p:nvSpPr>
          <p:cNvPr id="7" name="CasellaDiTesto 6"/>
          <p:cNvSpPr txBox="1"/>
          <p:nvPr/>
        </p:nvSpPr>
        <p:spPr>
          <a:xfrm>
            <a:off x="1547664" y="1268760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t-IT" dirty="0" smtClean="0"/>
              <a:t>Rispettare </a:t>
            </a:r>
            <a:r>
              <a:rPr lang="it-IT" dirty="0"/>
              <a:t>in ogni momento ed in ogni situazione le persone che si incontrano a </a:t>
            </a:r>
            <a:r>
              <a:rPr lang="it-IT" dirty="0" smtClean="0"/>
              <a:t>scuola …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835696" y="2060848"/>
            <a:ext cx="56166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000" b="1" dirty="0" smtClean="0"/>
              <a:t>Riflettere sul motivo del litigio prima di arrivare a soluzioni affrettate o allo scontro diretto</a:t>
            </a:r>
          </a:p>
          <a:p>
            <a:pPr>
              <a:buFont typeface="Arial" pitchFamily="34" charset="0"/>
              <a:buChar char="•"/>
            </a:pPr>
            <a:endParaRPr lang="it-IT" sz="2000" b="1" dirty="0"/>
          </a:p>
          <a:p>
            <a:pPr>
              <a:buFont typeface="Arial" pitchFamily="34" charset="0"/>
              <a:buChar char="•"/>
            </a:pPr>
            <a:r>
              <a:rPr lang="it-IT" sz="2000" b="1" dirty="0" smtClean="0"/>
              <a:t>Essere più umili e pronti ad ascoltare</a:t>
            </a:r>
          </a:p>
          <a:p>
            <a:pPr>
              <a:buFont typeface="Arial" pitchFamily="34" charset="0"/>
              <a:buChar char="•"/>
            </a:pPr>
            <a:endParaRPr lang="it-IT" sz="2000" b="1" dirty="0"/>
          </a:p>
          <a:p>
            <a:pPr>
              <a:buFont typeface="Arial" pitchFamily="34" charset="0"/>
              <a:buChar char="•"/>
            </a:pPr>
            <a:r>
              <a:rPr lang="it-IT" sz="2000" b="1" dirty="0" smtClean="0"/>
              <a:t>Essere amici di tutti</a:t>
            </a:r>
          </a:p>
          <a:p>
            <a:pPr>
              <a:buFont typeface="Arial" pitchFamily="34" charset="0"/>
              <a:buChar char="•"/>
            </a:pPr>
            <a:endParaRPr lang="it-IT" sz="20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0" y="6581001"/>
            <a:ext cx="3286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1" dirty="0" smtClean="0"/>
              <a:t>Venerdì 22 marzo 2013 - Maura </a:t>
            </a:r>
            <a:r>
              <a:rPr lang="it-IT" sz="1200" b="1" i="1" dirty="0" err="1" smtClean="0"/>
              <a:t>Pierotti</a:t>
            </a:r>
            <a:r>
              <a:rPr lang="it-IT" sz="1200" b="1" i="1" dirty="0" smtClean="0"/>
              <a:t> </a:t>
            </a:r>
            <a:endParaRPr lang="it-IT" sz="1200" b="1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024D-BA03-4466-A333-76090253054C}" type="slidenum">
              <a:rPr lang="en-US"/>
              <a:pPr/>
              <a:t>12</a:t>
            </a:fld>
            <a:endParaRPr lang="en-US"/>
          </a:p>
        </p:txBody>
      </p:sp>
      <p:sp>
        <p:nvSpPr>
          <p:cNvPr id="8" name="CasellaDiTesto 7"/>
          <p:cNvSpPr txBox="1"/>
          <p:nvPr/>
        </p:nvSpPr>
        <p:spPr>
          <a:xfrm>
            <a:off x="1979712" y="2924944"/>
            <a:ext cx="52565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000" b="1" dirty="0" smtClean="0"/>
              <a:t>Essere più rispettosi delle regole</a:t>
            </a:r>
          </a:p>
          <a:p>
            <a:pPr>
              <a:buFont typeface="Arial" pitchFamily="34" charset="0"/>
              <a:buChar char="•"/>
            </a:pPr>
            <a:endParaRPr lang="it-IT" sz="2000" b="1" dirty="0"/>
          </a:p>
          <a:p>
            <a:pPr>
              <a:buFont typeface="Arial" pitchFamily="34" charset="0"/>
              <a:buChar char="•"/>
            </a:pPr>
            <a:r>
              <a:rPr lang="it-IT" sz="2000" b="1" dirty="0" smtClean="0"/>
              <a:t>Cercare di essere più calmi, pacati</a:t>
            </a:r>
          </a:p>
          <a:p>
            <a:pPr>
              <a:buFont typeface="Arial" pitchFamily="34" charset="0"/>
              <a:buChar char="•"/>
            </a:pPr>
            <a:endParaRPr lang="it-IT" sz="2000" b="1" dirty="0"/>
          </a:p>
          <a:p>
            <a:pPr>
              <a:buFont typeface="Arial" pitchFamily="34" charset="0"/>
              <a:buChar char="•"/>
            </a:pPr>
            <a:r>
              <a:rPr lang="it-IT" sz="2000" b="1" dirty="0" smtClean="0"/>
              <a:t>Punire di più i bambini indisciplinati</a:t>
            </a:r>
          </a:p>
          <a:p>
            <a:endParaRPr lang="it-IT" sz="2000" b="1" dirty="0" smtClean="0"/>
          </a:p>
        </p:txBody>
      </p:sp>
      <p:sp>
        <p:nvSpPr>
          <p:cNvPr id="9" name="CasellaDiTesto 8"/>
          <p:cNvSpPr txBox="1"/>
          <p:nvPr/>
        </p:nvSpPr>
        <p:spPr>
          <a:xfrm>
            <a:off x="1691680" y="1556792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3. </a:t>
            </a:r>
            <a:r>
              <a:rPr lang="it-IT" dirty="0"/>
              <a:t>Evitare giochi pericolosi, non correre nei corridoi, sulle scale, mantenere la fila quando </a:t>
            </a:r>
            <a:r>
              <a:rPr lang="it-IT" dirty="0" smtClean="0"/>
              <a:t>richiesto.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0" y="6581001"/>
            <a:ext cx="3286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1" dirty="0" smtClean="0"/>
              <a:t>Venerdì 22 marzo 2013 - Maura </a:t>
            </a:r>
            <a:r>
              <a:rPr lang="it-IT" sz="1200" b="1" i="1" dirty="0" err="1" smtClean="0"/>
              <a:t>Pierotti</a:t>
            </a:r>
            <a:r>
              <a:rPr lang="it-IT" sz="1200" b="1" i="1" dirty="0" smtClean="0"/>
              <a:t> </a:t>
            </a:r>
            <a:endParaRPr lang="it-IT" sz="1200" b="1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024D-BA03-4466-A333-76090253054C}" type="slidenum">
              <a:rPr lang="en-US"/>
              <a:pPr/>
              <a:t>13</a:t>
            </a:fld>
            <a:endParaRPr lang="en-US"/>
          </a:p>
        </p:txBody>
      </p:sp>
      <p:sp>
        <p:nvSpPr>
          <p:cNvPr id="8" name="CasellaDiTesto 7"/>
          <p:cNvSpPr txBox="1"/>
          <p:nvPr/>
        </p:nvSpPr>
        <p:spPr>
          <a:xfrm>
            <a:off x="1907704" y="3140968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000" b="1" dirty="0" smtClean="0"/>
              <a:t>Essere sinceri e trovare il coraggio di ammettere i propri errori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763688" y="1412776"/>
            <a:ext cx="5616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10</a:t>
            </a:r>
            <a:r>
              <a:rPr lang="it-IT" dirty="0"/>
              <a:t>. Dichiarare sempre la propria responsabilità qualora si verifichi la necessità, rendersi disponibili a collaborare per migliorare il contesto classe e scuola, chiedere aiuto agli adulti in caso di bisogno.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0" y="6581001"/>
            <a:ext cx="3286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1" dirty="0" smtClean="0"/>
              <a:t>Venerdì 22 marzo 2013 - Maura </a:t>
            </a:r>
            <a:r>
              <a:rPr lang="it-IT" sz="1200" b="1" i="1" dirty="0" err="1" smtClean="0"/>
              <a:t>Pierotti</a:t>
            </a:r>
            <a:r>
              <a:rPr lang="it-IT" sz="1200" b="1" i="1" dirty="0" smtClean="0"/>
              <a:t> </a:t>
            </a:r>
            <a:endParaRPr lang="it-IT" sz="1200" b="1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024D-BA03-4466-A333-76090253054C}" type="slidenum">
              <a:rPr lang="en-US"/>
              <a:pPr/>
              <a:t>14</a:t>
            </a:fld>
            <a:endParaRPr lang="en-US"/>
          </a:p>
        </p:txBody>
      </p:sp>
      <p:sp>
        <p:nvSpPr>
          <p:cNvPr id="5" name="CasellaDiTesto 4"/>
          <p:cNvSpPr txBox="1"/>
          <p:nvPr/>
        </p:nvSpPr>
        <p:spPr>
          <a:xfrm>
            <a:off x="1547664" y="2132856"/>
            <a:ext cx="61206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FF0000"/>
                </a:solidFill>
                <a:latin typeface="Jokerman" pitchFamily="82" charset="0"/>
              </a:rPr>
              <a:t>ALLORA</a:t>
            </a:r>
          </a:p>
          <a:p>
            <a:pPr algn="ctr"/>
            <a:r>
              <a:rPr lang="it-IT" sz="4000" b="1" dirty="0" smtClean="0">
                <a:solidFill>
                  <a:srgbClr val="FF0000"/>
                </a:solidFill>
                <a:latin typeface="Jokerman" pitchFamily="82" charset="0"/>
              </a:rPr>
              <a:t>CHE </a:t>
            </a:r>
          </a:p>
          <a:p>
            <a:pPr algn="ctr"/>
            <a:r>
              <a:rPr lang="it-IT" sz="4000" b="1" dirty="0" smtClean="0">
                <a:solidFill>
                  <a:srgbClr val="FF0000"/>
                </a:solidFill>
                <a:latin typeface="Jokerman" pitchFamily="82" charset="0"/>
              </a:rPr>
              <a:t>FARE?</a:t>
            </a:r>
            <a:endParaRPr lang="it-IT" sz="4000" b="1" dirty="0">
              <a:solidFill>
                <a:srgbClr val="FF0000"/>
              </a:solidFill>
              <a:latin typeface="Jokerman" pitchFamily="82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6581001"/>
            <a:ext cx="3286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1" dirty="0" smtClean="0"/>
              <a:t>Venerdì 22 marzo 2013 - Maura </a:t>
            </a:r>
            <a:r>
              <a:rPr lang="it-IT" sz="1200" b="1" i="1" dirty="0" err="1" smtClean="0"/>
              <a:t>Pierotti</a:t>
            </a:r>
            <a:r>
              <a:rPr lang="it-IT" sz="1200" b="1" i="1" dirty="0" smtClean="0"/>
              <a:t> </a:t>
            </a:r>
            <a:endParaRPr lang="it-IT" sz="1200" b="1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024D-BA03-4466-A333-76090253054C}" type="slidenum">
              <a:rPr lang="en-US"/>
              <a:pPr/>
              <a:t>15</a:t>
            </a:fld>
            <a:endParaRPr lang="en-US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547665" y="1196752"/>
          <a:ext cx="6192687" cy="4389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64229"/>
                <a:gridCol w="2064229"/>
                <a:gridCol w="2064229"/>
              </a:tblGrid>
              <a:tr h="1149716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IMPEGNO</a:t>
                      </a:r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SITUAZIONE CONCRETA CHE LO RISPETTA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SITUAZIONE CONCRETA CHE NON LO RISPETTA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5035"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dirty="0" smtClean="0"/>
                        <a:t>Alzarsi in piedi quando entra la Dirigente Scolastica  o la</a:t>
                      </a:r>
                      <a:r>
                        <a:rPr lang="it-IT" baseline="0" dirty="0" smtClean="0"/>
                        <a:t> Vicaria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dirty="0" smtClean="0"/>
                        <a:t> Non alzarsi in piedi al momento dell’ingresso di un nuovo insegnante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354">
                <a:tc>
                  <a:txBody>
                    <a:bodyPr/>
                    <a:lstStyle/>
                    <a:p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dirty="0" smtClean="0"/>
                        <a:t> Tenere pulita l’aula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dirty="0" smtClean="0"/>
                        <a:t>Gettare ogni</a:t>
                      </a:r>
                      <a:r>
                        <a:rPr lang="it-IT" baseline="0" dirty="0" smtClean="0"/>
                        <a:t> rifiuto negli appositi contenitori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dirty="0" smtClean="0"/>
                        <a:t>Urlare</a:t>
                      </a:r>
                      <a:r>
                        <a:rPr lang="it-IT" baseline="0" dirty="0" smtClean="0"/>
                        <a:t> in mensa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baseline="0" dirty="0" smtClean="0"/>
                        <a:t>Buttare il cibo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baseline="0" dirty="0" smtClean="0"/>
                        <a:t>Attaccare gomme da masticare sotto i banchi 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0" y="6581001"/>
            <a:ext cx="3286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1" dirty="0" smtClean="0"/>
              <a:t>Venerdì 22 marzo 2013 - Maura </a:t>
            </a:r>
            <a:r>
              <a:rPr lang="it-IT" sz="1200" b="1" i="1" dirty="0" err="1" smtClean="0"/>
              <a:t>Pierotti</a:t>
            </a:r>
            <a:r>
              <a:rPr lang="it-IT" sz="1200" b="1" i="1" dirty="0" smtClean="0"/>
              <a:t> </a:t>
            </a:r>
            <a:endParaRPr lang="it-IT" sz="1200" b="1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024D-BA03-4466-A333-76090253054C}" type="slidenum">
              <a:rPr lang="en-US"/>
              <a:pPr/>
              <a:t>16</a:t>
            </a:fld>
            <a:endParaRPr lang="en-US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547665" y="1196753"/>
          <a:ext cx="6192687" cy="42475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64229"/>
                <a:gridCol w="2064229"/>
                <a:gridCol w="2064229"/>
              </a:tblGrid>
              <a:tr h="1013585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IMPEGNO</a:t>
                      </a:r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SITUAZIONE CONCRETA CHE LO RISPETTA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SITUAZIONE CONCRETA CHE NON LO RISPETTA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393">
                <a:tc>
                  <a:txBody>
                    <a:bodyPr/>
                    <a:lstStyle/>
                    <a:p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dirty="0" smtClean="0"/>
                        <a:t>Mantenere la fila e il silenzio durante gli spostamenti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dirty="0" smtClean="0"/>
                        <a:t> Correre nei corridoi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dirty="0" smtClean="0"/>
                        <a:t>Durante la ricreazione interna gridare e giocare a calcio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446"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dirty="0" smtClean="0"/>
                        <a:t> Arrivare puntuali a scuola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dirty="0" smtClean="0"/>
                        <a:t>Non rispettare le consegne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0" y="6581001"/>
            <a:ext cx="3286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1" dirty="0" smtClean="0"/>
              <a:t>Venerdì 22 marzo 2013 - Maura </a:t>
            </a:r>
            <a:r>
              <a:rPr lang="it-IT" sz="1200" b="1" i="1" dirty="0" err="1" smtClean="0"/>
              <a:t>Pierotti</a:t>
            </a:r>
            <a:r>
              <a:rPr lang="it-IT" sz="1200" b="1" i="1" dirty="0" smtClean="0"/>
              <a:t> </a:t>
            </a:r>
            <a:endParaRPr lang="it-IT" sz="1200" b="1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024D-BA03-4466-A333-76090253054C}" type="slidenum">
              <a:rPr lang="en-US"/>
              <a:pPr/>
              <a:t>17</a:t>
            </a:fld>
            <a:endParaRPr lang="en-US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547665" y="1196753"/>
          <a:ext cx="6192687" cy="399155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64229"/>
                <a:gridCol w="2064229"/>
                <a:gridCol w="2064229"/>
              </a:tblGrid>
              <a:tr h="1013585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IMPEGNO</a:t>
                      </a:r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SITUAZIONE CONCRETA CHE LO RISPETTA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SITUAZIONE CONCRETA CHE NON LO RISPETTA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393">
                <a:tc>
                  <a:txBody>
                    <a:bodyPr/>
                    <a:lstStyle/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dirty="0" smtClean="0"/>
                        <a:t>Chiedere a un compagno</a:t>
                      </a:r>
                      <a:r>
                        <a:rPr lang="it-IT" baseline="0" dirty="0" smtClean="0"/>
                        <a:t> i compiti quando si è ammalati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dirty="0" smtClean="0"/>
                        <a:t> Far finta di essere ammalati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dirty="0" smtClean="0"/>
                        <a:t>False giustificazioni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446">
                <a:tc>
                  <a:txBody>
                    <a:bodyPr/>
                    <a:lstStyle/>
                    <a:p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dirty="0" smtClean="0"/>
                        <a:t> Indossare il grembiule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dirty="0" smtClean="0"/>
                        <a:t>Non indossare</a:t>
                      </a:r>
                      <a:r>
                        <a:rPr lang="it-IT" baseline="0" dirty="0" smtClean="0"/>
                        <a:t> il grembiule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0" y="6581001"/>
            <a:ext cx="3286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1" dirty="0" smtClean="0"/>
              <a:t>Venerdì 22 marzo 2013 - Maura </a:t>
            </a:r>
            <a:r>
              <a:rPr lang="it-IT" sz="1200" b="1" i="1" dirty="0" err="1" smtClean="0"/>
              <a:t>Pierotti</a:t>
            </a:r>
            <a:r>
              <a:rPr lang="it-IT" sz="1200" b="1" i="1" dirty="0" smtClean="0"/>
              <a:t> </a:t>
            </a:r>
            <a:endParaRPr lang="it-IT" sz="1200" b="1" i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024D-BA03-4466-A333-76090253054C}" type="slidenum">
              <a:rPr lang="en-US"/>
              <a:pPr/>
              <a:t>18</a:t>
            </a:fld>
            <a:endParaRPr lang="en-US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547665" y="1196753"/>
          <a:ext cx="6192687" cy="413315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64229"/>
                <a:gridCol w="2064229"/>
                <a:gridCol w="2064229"/>
              </a:tblGrid>
              <a:tr h="1013585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IMPEGNO</a:t>
                      </a:r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SITUAZIONE CONCRETA CHE LO RISPETTA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SITUAZIONE CONCRETA CHE NON LO RISPETTA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393">
                <a:tc>
                  <a:txBody>
                    <a:bodyPr/>
                    <a:lstStyle/>
                    <a:p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dirty="0" smtClean="0"/>
                        <a:t>Mettere una copertina sul libretto personale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dirty="0" smtClean="0"/>
                        <a:t> Non portare i materiali necessari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446">
                <a:tc>
                  <a:txBody>
                    <a:bodyPr/>
                    <a:lstStyle/>
                    <a:p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dirty="0" smtClean="0"/>
                        <a:t>Comunicare con sincerità e trasparenza le cose che sono successe a scuola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dirty="0" smtClean="0"/>
                        <a:t>Raccontare frottole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0" y="6581001"/>
            <a:ext cx="3286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1" dirty="0" smtClean="0"/>
              <a:t>Venerdì 22 marzo 2013 - Maura </a:t>
            </a:r>
            <a:r>
              <a:rPr lang="it-IT" sz="1200" b="1" i="1" dirty="0" err="1" smtClean="0"/>
              <a:t>Pierotti</a:t>
            </a:r>
            <a:r>
              <a:rPr lang="it-IT" sz="1200" b="1" i="1" dirty="0" smtClean="0"/>
              <a:t> </a:t>
            </a:r>
            <a:endParaRPr lang="it-IT" sz="1200" b="1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024D-BA03-4466-A333-76090253054C}" type="slidenum">
              <a:rPr lang="en-US"/>
              <a:pPr/>
              <a:t>19</a:t>
            </a:fld>
            <a:endParaRPr lang="en-US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547665" y="1196753"/>
          <a:ext cx="6048672" cy="41764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16224"/>
                <a:gridCol w="2016224"/>
                <a:gridCol w="2016224"/>
              </a:tblGrid>
              <a:tr h="1243786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IMPEGNO</a:t>
                      </a:r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SITUAZIONE CONCRETA CHE LO RISPETTA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SITUAZIONE CONCRETA CHE NON LO RISPETTA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0017">
                <a:tc>
                  <a:txBody>
                    <a:bodyPr/>
                    <a:lstStyle/>
                    <a:p>
                      <a:r>
                        <a:rPr lang="it-IT" dirty="0" smtClean="0"/>
                        <a:t>9</a:t>
                      </a:r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dirty="0" smtClean="0"/>
                        <a:t>Lasciare a casa il cellulare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dirty="0" smtClean="0"/>
                        <a:t> Evitare di portare a scuola oggetti che sono vietati dal Regolamento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2660">
                <a:tc>
                  <a:txBody>
                    <a:bodyPr/>
                    <a:lstStyle/>
                    <a:p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dirty="0" smtClean="0"/>
                        <a:t>Aiutare chi è in difficoltà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dirty="0" smtClean="0"/>
                        <a:t>Essere sinceri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dirty="0" smtClean="0"/>
                        <a:t>Negare l’evidenza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0" y="6581001"/>
            <a:ext cx="3286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1" dirty="0" smtClean="0"/>
              <a:t>Venerdì 22 marzo 2013 - Maura </a:t>
            </a:r>
            <a:r>
              <a:rPr lang="it-IT" sz="1200" b="1" i="1" dirty="0" err="1" smtClean="0"/>
              <a:t>Pierotti</a:t>
            </a:r>
            <a:r>
              <a:rPr lang="it-IT" sz="1200" b="1" i="1" dirty="0" smtClean="0"/>
              <a:t> </a:t>
            </a:r>
            <a:endParaRPr lang="it-IT" sz="12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024D-BA03-4466-A333-76090253054C}" type="slidenum">
              <a:rPr lang="en-US"/>
              <a:pPr/>
              <a:t>2</a:t>
            </a:fld>
            <a:endParaRPr lang="en-US"/>
          </a:p>
        </p:txBody>
      </p:sp>
      <p:sp>
        <p:nvSpPr>
          <p:cNvPr id="10" name="CasellaDiTesto 9"/>
          <p:cNvSpPr txBox="1"/>
          <p:nvPr/>
        </p:nvSpPr>
        <p:spPr>
          <a:xfrm>
            <a:off x="1547664" y="1412776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PATTO  EDUCATIVO  </a:t>
            </a:r>
            <a:r>
              <a:rPr lang="it-IT" b="1" dirty="0" err="1" smtClean="0">
                <a:solidFill>
                  <a:srgbClr val="FF0000"/>
                </a:solidFill>
              </a:rPr>
              <a:t>DI</a:t>
            </a:r>
            <a:r>
              <a:rPr lang="it-IT" b="1" dirty="0" smtClean="0">
                <a:solidFill>
                  <a:srgbClr val="FF0000"/>
                </a:solidFill>
              </a:rPr>
              <a:t>  CORRESPONSABILITÀ </a:t>
            </a:r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TERRITORIALE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547664" y="2492896"/>
            <a:ext cx="61206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400" b="1" dirty="0" smtClean="0">
                <a:solidFill>
                  <a:srgbClr val="0070C0"/>
                </a:solidFill>
                <a:latin typeface="Jokerman" pitchFamily="82" charset="0"/>
              </a:rPr>
              <a:t>GLI   ALUNNI   </a:t>
            </a:r>
          </a:p>
          <a:p>
            <a:pPr algn="ctr">
              <a:lnSpc>
                <a:spcPct val="150000"/>
              </a:lnSpc>
            </a:pPr>
            <a:r>
              <a:rPr lang="it-IT" sz="2400" b="1" dirty="0" smtClean="0">
                <a:solidFill>
                  <a:srgbClr val="0070C0"/>
                </a:solidFill>
                <a:latin typeface="Jokerman" pitchFamily="82" charset="0"/>
              </a:rPr>
              <a:t>DELLA   </a:t>
            </a:r>
          </a:p>
          <a:p>
            <a:pPr algn="ctr">
              <a:lnSpc>
                <a:spcPct val="150000"/>
              </a:lnSpc>
            </a:pPr>
            <a:r>
              <a:rPr lang="it-IT" sz="2400" b="1" dirty="0" smtClean="0">
                <a:solidFill>
                  <a:srgbClr val="0070C0"/>
                </a:solidFill>
                <a:latin typeface="Jokerman" pitchFamily="82" charset="0"/>
              </a:rPr>
              <a:t>SCUOLA   PRIMARIA  </a:t>
            </a:r>
          </a:p>
          <a:p>
            <a:pPr algn="ctr">
              <a:lnSpc>
                <a:spcPct val="150000"/>
              </a:lnSpc>
            </a:pPr>
            <a:r>
              <a:rPr lang="it-IT" sz="2400" b="1" dirty="0" smtClean="0">
                <a:solidFill>
                  <a:srgbClr val="0070C0"/>
                </a:solidFill>
                <a:latin typeface="Jokerman" pitchFamily="82" charset="0"/>
              </a:rPr>
              <a:t> SI </a:t>
            </a:r>
          </a:p>
          <a:p>
            <a:pPr algn="ctr">
              <a:lnSpc>
                <a:spcPct val="150000"/>
              </a:lnSpc>
            </a:pPr>
            <a:r>
              <a:rPr lang="it-IT" sz="2400" b="1" dirty="0" smtClean="0">
                <a:solidFill>
                  <a:srgbClr val="0070C0"/>
                </a:solidFill>
                <a:latin typeface="Jokerman" pitchFamily="82" charset="0"/>
              </a:rPr>
              <a:t>IMPEGNANO   A …</a:t>
            </a:r>
            <a:endParaRPr lang="it-IT" sz="2400" b="1" dirty="0">
              <a:solidFill>
                <a:srgbClr val="0070C0"/>
              </a:solidFill>
              <a:latin typeface="Jokerman" pitchFamily="82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0" y="6581001"/>
            <a:ext cx="3286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1" dirty="0" smtClean="0"/>
              <a:t>Venerdì 22 marzo 2013 - Maura </a:t>
            </a:r>
            <a:r>
              <a:rPr lang="it-IT" sz="1200" b="1" i="1" dirty="0" err="1" smtClean="0"/>
              <a:t>Pierotti</a:t>
            </a:r>
            <a:r>
              <a:rPr lang="it-IT" sz="1200" b="1" i="1" dirty="0" smtClean="0"/>
              <a:t> </a:t>
            </a:r>
            <a:endParaRPr lang="it-IT" sz="1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024D-BA03-4466-A333-76090253054C}" type="slidenum">
              <a:rPr lang="en-US"/>
              <a:pPr/>
              <a:t>20</a:t>
            </a:fld>
            <a:endParaRPr lang="en-US"/>
          </a:p>
        </p:txBody>
      </p:sp>
      <p:sp>
        <p:nvSpPr>
          <p:cNvPr id="5" name="CasellaDiTesto 4"/>
          <p:cNvSpPr txBox="1"/>
          <p:nvPr/>
        </p:nvSpPr>
        <p:spPr>
          <a:xfrm>
            <a:off x="1547664" y="2636912"/>
            <a:ext cx="61206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9600" b="1" dirty="0" smtClean="0">
                <a:solidFill>
                  <a:srgbClr val="FF0000"/>
                </a:solidFill>
                <a:latin typeface="Jokerman" pitchFamily="82" charset="0"/>
              </a:rPr>
              <a:t>CIAO</a:t>
            </a:r>
            <a:endParaRPr lang="it-IT" sz="9600" b="1" dirty="0">
              <a:solidFill>
                <a:srgbClr val="FF0000"/>
              </a:solidFill>
              <a:latin typeface="Jokerman" pitchFamily="82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6581001"/>
            <a:ext cx="3286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1" dirty="0" smtClean="0"/>
              <a:t>Venerdì 22 marzo 2013 - Maura </a:t>
            </a:r>
            <a:r>
              <a:rPr lang="it-IT" sz="1200" b="1" i="1" dirty="0" err="1" smtClean="0"/>
              <a:t>Pierotti</a:t>
            </a:r>
            <a:r>
              <a:rPr lang="it-IT" sz="1200" b="1" i="1" dirty="0" smtClean="0"/>
              <a:t> </a:t>
            </a:r>
            <a:endParaRPr lang="it-IT" sz="1200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024D-BA03-4466-A333-76090253054C}" type="slidenum">
              <a:rPr lang="en-US"/>
              <a:pPr/>
              <a:t>3</a:t>
            </a:fld>
            <a:endParaRPr lang="en-US"/>
          </a:p>
        </p:txBody>
      </p:sp>
      <p:sp>
        <p:nvSpPr>
          <p:cNvPr id="10" name="CasellaDiTesto 9"/>
          <p:cNvSpPr txBox="1"/>
          <p:nvPr/>
        </p:nvSpPr>
        <p:spPr>
          <a:xfrm>
            <a:off x="1547664" y="1700808"/>
            <a:ext cx="60486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FF0000"/>
                </a:solidFill>
                <a:latin typeface="Jokerman" pitchFamily="82" charset="0"/>
              </a:rPr>
              <a:t>IMPEGNI</a:t>
            </a:r>
          </a:p>
          <a:p>
            <a:pPr algn="ctr"/>
            <a:r>
              <a:rPr lang="it-IT" sz="4000" b="1" dirty="0" smtClean="0">
                <a:solidFill>
                  <a:srgbClr val="FF0000"/>
                </a:solidFill>
                <a:latin typeface="Jokerman" pitchFamily="82" charset="0"/>
              </a:rPr>
              <a:t>  </a:t>
            </a:r>
          </a:p>
          <a:p>
            <a:pPr algn="ctr"/>
            <a:r>
              <a:rPr lang="it-IT" sz="4000" b="1" dirty="0" smtClean="0">
                <a:solidFill>
                  <a:srgbClr val="FF0000"/>
                </a:solidFill>
                <a:latin typeface="Jokerman" pitchFamily="82" charset="0"/>
              </a:rPr>
              <a:t>NON</a:t>
            </a:r>
          </a:p>
          <a:p>
            <a:pPr algn="ctr"/>
            <a:r>
              <a:rPr lang="it-IT" sz="4000" b="1" dirty="0" smtClean="0">
                <a:solidFill>
                  <a:srgbClr val="FF0000"/>
                </a:solidFill>
                <a:latin typeface="Jokerman" pitchFamily="82" charset="0"/>
              </a:rPr>
              <a:t>  </a:t>
            </a:r>
          </a:p>
          <a:p>
            <a:pPr algn="ctr"/>
            <a:r>
              <a:rPr lang="it-IT" sz="4000" b="1" dirty="0" smtClean="0">
                <a:solidFill>
                  <a:srgbClr val="FF0000"/>
                </a:solidFill>
                <a:latin typeface="Jokerman" pitchFamily="82" charset="0"/>
              </a:rPr>
              <a:t>RISPETTATI</a:t>
            </a:r>
            <a:endParaRPr lang="it-IT" sz="4000" b="1" dirty="0">
              <a:solidFill>
                <a:srgbClr val="FF0000"/>
              </a:solidFill>
              <a:latin typeface="Jokerman" pitchFamily="82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6581001"/>
            <a:ext cx="3286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1" dirty="0" smtClean="0"/>
              <a:t>Venerdì 22 marzo 2013 - Maura </a:t>
            </a:r>
            <a:r>
              <a:rPr lang="it-IT" sz="1200" b="1" i="1" dirty="0" err="1" smtClean="0"/>
              <a:t>Pierotti</a:t>
            </a:r>
            <a:r>
              <a:rPr lang="it-IT" sz="1200" b="1" i="1" dirty="0" smtClean="0"/>
              <a:t> </a:t>
            </a:r>
            <a:endParaRPr lang="it-IT" sz="1200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024D-BA03-4466-A333-76090253054C}" type="slidenum">
              <a:rPr lang="en-US"/>
              <a:pPr/>
              <a:t>4</a:t>
            </a:fld>
            <a:endParaRPr lang="en-US"/>
          </a:p>
        </p:txBody>
      </p:sp>
      <p:sp>
        <p:nvSpPr>
          <p:cNvPr id="5" name="CasellaDiTesto 4"/>
          <p:cNvSpPr txBox="1"/>
          <p:nvPr/>
        </p:nvSpPr>
        <p:spPr>
          <a:xfrm>
            <a:off x="1547664" y="1340768"/>
            <a:ext cx="612068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</a:t>
            </a:r>
            <a:r>
              <a:rPr lang="it-IT" sz="2000" b="1" dirty="0"/>
              <a:t>. Rispettare in ogni momento ed in ogni situazione le persone che si incontrano a scuola: </a:t>
            </a:r>
          </a:p>
          <a:p>
            <a:r>
              <a:rPr lang="it-IT" dirty="0"/>
              <a:t>- </a:t>
            </a:r>
            <a:r>
              <a:rPr lang="it-IT" sz="1400" i="1" dirty="0"/>
              <a:t>salutare tutti in modo cordiale </a:t>
            </a:r>
          </a:p>
          <a:p>
            <a:r>
              <a:rPr lang="it-IT" sz="1400" dirty="0"/>
              <a:t>- </a:t>
            </a:r>
            <a:r>
              <a:rPr lang="it-IT" sz="1400" i="1" dirty="0"/>
              <a:t>evitare le prese in giro, le offese, gli scontri verbali e non verbali, i litigi </a:t>
            </a:r>
          </a:p>
          <a:p>
            <a:r>
              <a:rPr lang="it-IT" sz="1400" dirty="0"/>
              <a:t>- </a:t>
            </a:r>
            <a:r>
              <a:rPr lang="it-IT" sz="1400" i="1" dirty="0"/>
              <a:t>evitare l’utilizzo di un linguaggio scorretto e volgare in ogni circostanza </a:t>
            </a:r>
          </a:p>
          <a:p>
            <a:r>
              <a:rPr lang="it-IT" sz="1400" dirty="0"/>
              <a:t>- </a:t>
            </a:r>
            <a:r>
              <a:rPr lang="it-IT" sz="1400" i="1" dirty="0"/>
              <a:t>evitare di rovinare, sporcare o sottrarre le cose degli altri </a:t>
            </a:r>
          </a:p>
          <a:p>
            <a:r>
              <a:rPr lang="it-IT" sz="1400" dirty="0"/>
              <a:t>- </a:t>
            </a:r>
            <a:r>
              <a:rPr lang="it-IT" sz="1400" i="1" dirty="0"/>
              <a:t>accettare i richiami o i suggerimenti di insegnanti e collaboratori scolastici, rendendosi disponibili al confronto e al dialogo </a:t>
            </a:r>
          </a:p>
          <a:p>
            <a:r>
              <a:rPr lang="it-IT" sz="1400" dirty="0"/>
              <a:t>- </a:t>
            </a:r>
            <a:r>
              <a:rPr lang="it-IT" sz="1400" i="1" dirty="0"/>
              <a:t>alzarsi in piedi all’inizio di ogni </a:t>
            </a:r>
            <a:r>
              <a:rPr lang="it-IT" sz="1400" i="1" dirty="0" smtClean="0"/>
              <a:t>lezione, </a:t>
            </a:r>
            <a:r>
              <a:rPr lang="it-IT" sz="1400" i="1" dirty="0"/>
              <a:t>non mangiare e non masticare in classe </a:t>
            </a:r>
          </a:p>
          <a:p>
            <a:r>
              <a:rPr lang="it-IT" sz="1400" dirty="0"/>
              <a:t>- </a:t>
            </a:r>
            <a:r>
              <a:rPr lang="it-IT" sz="1400" i="1" dirty="0"/>
              <a:t>alzarsi in piedi quando entra il Dirigente Scolastico o il Vicario del Dirigente </a:t>
            </a:r>
          </a:p>
          <a:p>
            <a:r>
              <a:rPr lang="it-IT" sz="1400" dirty="0"/>
              <a:t>- </a:t>
            </a:r>
            <a:r>
              <a:rPr lang="it-IT" sz="1400" i="1" dirty="0"/>
              <a:t>mantenere la parola data e l’impegno assunto </a:t>
            </a:r>
          </a:p>
          <a:p>
            <a:r>
              <a:rPr lang="it-IT" sz="1400" dirty="0"/>
              <a:t>- </a:t>
            </a:r>
            <a:r>
              <a:rPr lang="it-IT" sz="1400" i="1" dirty="0"/>
              <a:t>accogliere tutti con rispetto, disponibili a conoscere l’altro senza pregiudizi di nessuna natura (cultura, religione, disabilità, fragilità </a:t>
            </a:r>
            <a:r>
              <a:rPr lang="it-IT" sz="1400" i="1" dirty="0" err="1"/>
              <a:t>personali…</a:t>
            </a:r>
            <a:r>
              <a:rPr lang="it-IT" sz="1400" i="1" dirty="0"/>
              <a:t>), se possibile dare il proprio aiuto in caso di necessità 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6581001"/>
            <a:ext cx="3286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1" dirty="0" smtClean="0"/>
              <a:t>Venerdì 22 marzo 2013 - Maura </a:t>
            </a:r>
            <a:r>
              <a:rPr lang="it-IT" sz="1200" b="1" i="1" dirty="0" err="1" smtClean="0"/>
              <a:t>Pierotti</a:t>
            </a:r>
            <a:r>
              <a:rPr lang="it-IT" sz="1200" b="1" i="1" dirty="0" smtClean="0"/>
              <a:t> </a:t>
            </a:r>
            <a:endParaRPr lang="it-IT" sz="1200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024D-BA03-4466-A333-76090253054C}" type="slidenum">
              <a:rPr lang="en-US"/>
              <a:pPr/>
              <a:t>5</a:t>
            </a:fld>
            <a:endParaRPr lang="en-US"/>
          </a:p>
        </p:txBody>
      </p:sp>
      <p:sp>
        <p:nvSpPr>
          <p:cNvPr id="5" name="CasellaDiTesto 4"/>
          <p:cNvSpPr txBox="1"/>
          <p:nvPr/>
        </p:nvSpPr>
        <p:spPr>
          <a:xfrm>
            <a:off x="1763688" y="1628800"/>
            <a:ext cx="5760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3. </a:t>
            </a:r>
            <a:r>
              <a:rPr lang="it-IT" sz="2000" b="1" dirty="0"/>
              <a:t>Evitare giochi pericolosi, non correre nei corridoi, sulle scale, mantenere la fila quando </a:t>
            </a:r>
            <a:r>
              <a:rPr lang="it-IT" sz="2000" b="1" dirty="0" smtClean="0"/>
              <a:t>richiesto.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835696" y="3429000"/>
            <a:ext cx="56166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10</a:t>
            </a:r>
            <a:r>
              <a:rPr lang="it-IT" sz="2000" b="1" dirty="0"/>
              <a:t>. Dichiarare sempre la propria responsabilità qualora si verifichi la necessità, rendersi disponibili a collaborare per migliorare il contesto classe e scuola, chiedere aiuto agli adulti in caso di bisogno. 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0" y="6581001"/>
            <a:ext cx="3286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1" dirty="0" smtClean="0"/>
              <a:t>Venerdì 22 marzo 2013 - Maura </a:t>
            </a:r>
            <a:r>
              <a:rPr lang="it-IT" sz="1200" b="1" i="1" dirty="0" err="1" smtClean="0"/>
              <a:t>Pierotti</a:t>
            </a:r>
            <a:r>
              <a:rPr lang="it-IT" sz="1200" b="1" i="1" dirty="0" smtClean="0"/>
              <a:t> </a:t>
            </a:r>
            <a:endParaRPr lang="it-IT" sz="1200" b="1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024D-BA03-4466-A333-76090253054C}" type="slidenum">
              <a:rPr lang="en-US"/>
              <a:pPr/>
              <a:t>6</a:t>
            </a:fld>
            <a:endParaRPr lang="en-US"/>
          </a:p>
        </p:txBody>
      </p:sp>
      <p:sp>
        <p:nvSpPr>
          <p:cNvPr id="10" name="CasellaDiTesto 9"/>
          <p:cNvSpPr txBox="1"/>
          <p:nvPr/>
        </p:nvSpPr>
        <p:spPr>
          <a:xfrm>
            <a:off x="1547664" y="2060848"/>
            <a:ext cx="61206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FF0000"/>
                </a:solidFill>
                <a:latin typeface="Jokerman" pitchFamily="82" charset="0"/>
              </a:rPr>
              <a:t>PERCHÉ</a:t>
            </a:r>
          </a:p>
          <a:p>
            <a:pPr algn="ctr"/>
            <a:r>
              <a:rPr lang="it-IT" sz="4000" b="1" dirty="0" smtClean="0">
                <a:solidFill>
                  <a:srgbClr val="FF0000"/>
                </a:solidFill>
                <a:latin typeface="Jokerman" pitchFamily="82" charset="0"/>
              </a:rPr>
              <a:t>NON </a:t>
            </a:r>
          </a:p>
          <a:p>
            <a:pPr algn="ctr"/>
            <a:r>
              <a:rPr lang="it-IT" sz="4000" b="1" dirty="0" smtClean="0">
                <a:solidFill>
                  <a:srgbClr val="FF0000"/>
                </a:solidFill>
                <a:latin typeface="Jokerman" pitchFamily="82" charset="0"/>
              </a:rPr>
              <a:t>VENGONO</a:t>
            </a:r>
          </a:p>
          <a:p>
            <a:pPr algn="ctr"/>
            <a:r>
              <a:rPr lang="it-IT" sz="4000" b="1" dirty="0" smtClean="0">
                <a:solidFill>
                  <a:srgbClr val="FF0000"/>
                </a:solidFill>
                <a:latin typeface="Jokerman" pitchFamily="82" charset="0"/>
              </a:rPr>
              <a:t>RISPETTATI?</a:t>
            </a:r>
            <a:endParaRPr lang="it-IT" sz="4000" b="1" dirty="0">
              <a:solidFill>
                <a:srgbClr val="FF0000"/>
              </a:solidFill>
              <a:latin typeface="Jokerman" pitchFamily="82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6581001"/>
            <a:ext cx="3286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1" dirty="0" smtClean="0"/>
              <a:t>Venerdì 22 marzo 2013 - Maura </a:t>
            </a:r>
            <a:r>
              <a:rPr lang="it-IT" sz="1200" b="1" i="1" dirty="0" err="1" smtClean="0"/>
              <a:t>Pierotti</a:t>
            </a:r>
            <a:r>
              <a:rPr lang="it-IT" sz="1200" b="1" i="1" dirty="0" smtClean="0"/>
              <a:t> </a:t>
            </a:r>
            <a:endParaRPr lang="it-IT" sz="1200" b="1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024D-BA03-4466-A333-76090253054C}" type="slidenum">
              <a:rPr lang="en-US"/>
              <a:pPr/>
              <a:t>7</a:t>
            </a:fld>
            <a:endParaRPr lang="en-US"/>
          </a:p>
        </p:txBody>
      </p:sp>
      <p:sp>
        <p:nvSpPr>
          <p:cNvPr id="7" name="CasellaDiTesto 6"/>
          <p:cNvSpPr txBox="1"/>
          <p:nvPr/>
        </p:nvSpPr>
        <p:spPr>
          <a:xfrm>
            <a:off x="1547664" y="1268760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t-IT" dirty="0" smtClean="0"/>
              <a:t>Rispettare </a:t>
            </a:r>
            <a:r>
              <a:rPr lang="it-IT" dirty="0"/>
              <a:t>in ogni momento ed in ogni situazione le persone che si incontrano a </a:t>
            </a:r>
            <a:r>
              <a:rPr lang="it-IT" dirty="0" smtClean="0"/>
              <a:t>scuola …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835696" y="2060848"/>
            <a:ext cx="56166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000" b="1" dirty="0" smtClean="0"/>
              <a:t>Alcuni sono scorretti nei confronti degli altri e li offendono</a:t>
            </a:r>
          </a:p>
          <a:p>
            <a:endParaRPr lang="it-IT" sz="2000" b="1" dirty="0" smtClean="0"/>
          </a:p>
          <a:p>
            <a:pPr>
              <a:buFont typeface="Arial" pitchFamily="34" charset="0"/>
              <a:buChar char="•"/>
            </a:pPr>
            <a:r>
              <a:rPr lang="it-IT" sz="2000" b="1" dirty="0" smtClean="0"/>
              <a:t>Altri credono di saper tutto e non ascoltano i richiami</a:t>
            </a:r>
          </a:p>
          <a:p>
            <a:pPr>
              <a:buFont typeface="Arial" pitchFamily="34" charset="0"/>
              <a:buChar char="•"/>
            </a:pPr>
            <a:endParaRPr lang="it-IT" sz="2000" b="1" dirty="0"/>
          </a:p>
          <a:p>
            <a:pPr>
              <a:buFont typeface="Arial" pitchFamily="34" charset="0"/>
              <a:buChar char="•"/>
            </a:pPr>
            <a:r>
              <a:rPr lang="it-IT" sz="2000" b="1" dirty="0" smtClean="0"/>
              <a:t>È difficile controllarsi quando si è arrabbiati</a:t>
            </a:r>
          </a:p>
          <a:p>
            <a:pPr>
              <a:buFont typeface="Arial" pitchFamily="34" charset="0"/>
              <a:buChar char="•"/>
            </a:pPr>
            <a:endParaRPr lang="it-IT" sz="2000" b="1" dirty="0"/>
          </a:p>
          <a:p>
            <a:pPr>
              <a:buFont typeface="Arial" pitchFamily="34" charset="0"/>
              <a:buChar char="•"/>
            </a:pPr>
            <a:r>
              <a:rPr lang="it-IT" sz="2000" b="1" dirty="0" smtClean="0"/>
              <a:t>È difficile resistere quando  veniamo infastiditi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0" y="6581001"/>
            <a:ext cx="3286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1" dirty="0" smtClean="0"/>
              <a:t>Venerdì 22 marzo 2013 - Maura </a:t>
            </a:r>
            <a:r>
              <a:rPr lang="it-IT" sz="1200" b="1" i="1" dirty="0" err="1" smtClean="0"/>
              <a:t>Pierotti</a:t>
            </a:r>
            <a:r>
              <a:rPr lang="it-IT" sz="1200" b="1" i="1" dirty="0" smtClean="0"/>
              <a:t> </a:t>
            </a:r>
            <a:endParaRPr lang="it-IT" sz="1200" b="1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024D-BA03-4466-A333-76090253054C}" type="slidenum">
              <a:rPr lang="en-US"/>
              <a:pPr/>
              <a:t>8</a:t>
            </a:fld>
            <a:endParaRPr lang="en-US"/>
          </a:p>
        </p:txBody>
      </p:sp>
      <p:sp>
        <p:nvSpPr>
          <p:cNvPr id="8" name="CasellaDiTesto 7"/>
          <p:cNvSpPr txBox="1"/>
          <p:nvPr/>
        </p:nvSpPr>
        <p:spPr>
          <a:xfrm>
            <a:off x="1979712" y="2924944"/>
            <a:ext cx="52565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000" b="1" dirty="0" smtClean="0"/>
              <a:t>Molti bambini sono indisciplinati</a:t>
            </a:r>
          </a:p>
          <a:p>
            <a:pPr>
              <a:buFont typeface="Arial" pitchFamily="34" charset="0"/>
              <a:buChar char="•"/>
            </a:pPr>
            <a:endParaRPr lang="it-IT" sz="2000" b="1" dirty="0"/>
          </a:p>
          <a:p>
            <a:pPr>
              <a:buFont typeface="Arial" pitchFamily="34" charset="0"/>
              <a:buChar char="•"/>
            </a:pPr>
            <a:r>
              <a:rPr lang="it-IT" sz="2000" b="1" dirty="0" smtClean="0"/>
              <a:t>Altri non sanno controllare la “frenesia”</a:t>
            </a:r>
          </a:p>
          <a:p>
            <a:endParaRPr lang="it-IT" sz="2000" b="1" dirty="0" smtClean="0"/>
          </a:p>
        </p:txBody>
      </p:sp>
      <p:sp>
        <p:nvSpPr>
          <p:cNvPr id="9" name="CasellaDiTesto 8"/>
          <p:cNvSpPr txBox="1"/>
          <p:nvPr/>
        </p:nvSpPr>
        <p:spPr>
          <a:xfrm>
            <a:off x="1691680" y="1556792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3. </a:t>
            </a:r>
            <a:r>
              <a:rPr lang="it-IT" dirty="0"/>
              <a:t>Evitare giochi pericolosi, non correre nei corridoi, sulle scale, mantenere la fila quando </a:t>
            </a:r>
            <a:r>
              <a:rPr lang="it-IT" dirty="0" smtClean="0"/>
              <a:t>richiesto.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0" y="6581001"/>
            <a:ext cx="3286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1" dirty="0" smtClean="0"/>
              <a:t>Venerdì 22 marzo 2013 - Maura </a:t>
            </a:r>
            <a:r>
              <a:rPr lang="it-IT" sz="1200" b="1" i="1" dirty="0" err="1" smtClean="0"/>
              <a:t>Pierotti</a:t>
            </a:r>
            <a:r>
              <a:rPr lang="it-IT" sz="1200" b="1" i="1" dirty="0" smtClean="0"/>
              <a:t> </a:t>
            </a:r>
            <a:endParaRPr lang="it-IT" sz="1200" b="1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024D-BA03-4466-A333-76090253054C}" type="slidenum">
              <a:rPr lang="en-US"/>
              <a:pPr/>
              <a:t>9</a:t>
            </a:fld>
            <a:endParaRPr lang="en-US"/>
          </a:p>
        </p:txBody>
      </p:sp>
      <p:sp>
        <p:nvSpPr>
          <p:cNvPr id="8" name="CasellaDiTesto 7"/>
          <p:cNvSpPr txBox="1"/>
          <p:nvPr/>
        </p:nvSpPr>
        <p:spPr>
          <a:xfrm>
            <a:off x="1907704" y="2780928"/>
            <a:ext cx="52565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000" b="1" dirty="0" smtClean="0"/>
              <a:t>I bambini, spesso, hanno timore di dire di aver sbagliato</a:t>
            </a:r>
          </a:p>
          <a:p>
            <a:pPr>
              <a:buFont typeface="Arial" pitchFamily="34" charset="0"/>
              <a:buChar char="•"/>
            </a:pPr>
            <a:endParaRPr lang="it-IT" sz="2000" b="1" dirty="0"/>
          </a:p>
          <a:p>
            <a:pPr>
              <a:buFont typeface="Arial" pitchFamily="34" charset="0"/>
              <a:buChar char="•"/>
            </a:pPr>
            <a:endParaRPr lang="it-IT" sz="2000" b="1" dirty="0"/>
          </a:p>
          <a:p>
            <a:pPr>
              <a:buFont typeface="Arial" pitchFamily="34" charset="0"/>
              <a:buChar char="•"/>
            </a:pPr>
            <a:r>
              <a:rPr lang="it-IT" sz="2000" b="1" dirty="0" smtClean="0"/>
              <a:t>Alcuni dicono “bugie”</a:t>
            </a:r>
          </a:p>
          <a:p>
            <a:endParaRPr lang="it-IT" sz="2000" b="1" dirty="0" smtClean="0"/>
          </a:p>
        </p:txBody>
      </p:sp>
      <p:sp>
        <p:nvSpPr>
          <p:cNvPr id="7" name="CasellaDiTesto 6"/>
          <p:cNvSpPr txBox="1"/>
          <p:nvPr/>
        </p:nvSpPr>
        <p:spPr>
          <a:xfrm>
            <a:off x="1763688" y="1412776"/>
            <a:ext cx="5616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10</a:t>
            </a:r>
            <a:r>
              <a:rPr lang="it-IT" dirty="0"/>
              <a:t>. Dichiarare sempre la propria responsabilità qualora si verifichi la necessità, rendersi disponibili a collaborare per migliorare il contesto classe e scuola, chiedere aiuto agli adulti in caso di bisogno.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0" y="6581001"/>
            <a:ext cx="3286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1" dirty="0" smtClean="0"/>
              <a:t>Venerdì 22 marzo 2013 - Maura </a:t>
            </a:r>
            <a:r>
              <a:rPr lang="it-IT" sz="1200" b="1" i="1" dirty="0" err="1" smtClean="0"/>
              <a:t>Pierotti</a:t>
            </a:r>
            <a:r>
              <a:rPr lang="it-IT" sz="1200" b="1" i="1" dirty="0" smtClean="0"/>
              <a:t> </a:t>
            </a:r>
            <a:endParaRPr lang="it-IT" sz="1200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y2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di Office">
      <a:majorFont>
        <a:latin typeface="Andy"/>
        <a:ea typeface=""/>
        <a:cs typeface=""/>
      </a:majorFont>
      <a:minorFont>
        <a:latin typeface="And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sty2</Template>
  <TotalTime>89</TotalTime>
  <Words>900</Words>
  <Application>Microsoft Office PowerPoint</Application>
  <PresentationFormat>Presentazione su schermo (4:3)</PresentationFormat>
  <Paragraphs>162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sty2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</vt:vector>
  </TitlesOfParts>
  <Company>Aula informatica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Scuola di fontanafredda</dc:creator>
  <cp:lastModifiedBy>Monica</cp:lastModifiedBy>
  <cp:revision>18</cp:revision>
  <dcterms:created xsi:type="dcterms:W3CDTF">2013-03-22T12:00:52Z</dcterms:created>
  <dcterms:modified xsi:type="dcterms:W3CDTF">2013-03-23T19:46:07Z</dcterms:modified>
</cp:coreProperties>
</file>